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F6C045-DFB8-4B7D-A1DD-19154242F5FF}" type="doc">
      <dgm:prSet loTypeId="urn:microsoft.com/office/officeart/2008/layout/LinedList" loCatId="list" qsTypeId="urn:microsoft.com/office/officeart/2005/8/quickstyle/simple4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35AAF108-8AF5-4044-AB09-DFF6487A6D5C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GRI –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uniwersalny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standard,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szeroko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stosowany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różnych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branżach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654ED376-A3B7-4E87-AA7D-E086A53D3E20}" type="parTrans" cxnId="{D423A448-D1A1-4C9A-8FE9-45FBF1847D45}">
      <dgm:prSet/>
      <dgm:spPr/>
      <dgm:t>
        <a:bodyPr/>
        <a:lstStyle/>
        <a:p>
          <a:endParaRPr lang="en-US"/>
        </a:p>
      </dgm:t>
    </dgm:pt>
    <dgm:pt modelId="{229177CB-40F0-42DB-92A7-A1CEE0DF2D1E}" type="sibTrans" cxnId="{D423A448-D1A1-4C9A-8FE9-45FBF1847D45}">
      <dgm:prSet/>
      <dgm:spPr/>
      <dgm:t>
        <a:bodyPr/>
        <a:lstStyle/>
        <a:p>
          <a:endParaRPr lang="en-US"/>
        </a:p>
      </dgm:t>
    </dgm:pt>
    <dgm:pt modelId="{48049961-8E63-4359-8BC3-663279EFB037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SASB –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branżowe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podejście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naciskiem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istotne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inwestorów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5E35301D-EBFF-4EE4-AF63-A3354AB64A00}" type="parTrans" cxnId="{1A50968C-E405-4701-847A-F7316BA91CD7}">
      <dgm:prSet/>
      <dgm:spPr/>
      <dgm:t>
        <a:bodyPr/>
        <a:lstStyle/>
        <a:p>
          <a:endParaRPr lang="en-US"/>
        </a:p>
      </dgm:t>
    </dgm:pt>
    <dgm:pt modelId="{50CFB4CE-53EF-432B-9B5B-64C802A58E6B}" type="sibTrans" cxnId="{1A50968C-E405-4701-847A-F7316BA91CD7}">
      <dgm:prSet/>
      <dgm:spPr/>
      <dgm:t>
        <a:bodyPr/>
        <a:lstStyle/>
        <a:p>
          <a:endParaRPr lang="en-US"/>
        </a:p>
      </dgm:t>
    </dgm:pt>
    <dgm:pt modelId="{1A72C053-99AC-410B-A006-F7FE9AC754CF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TCFD –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rekomendowany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firm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narażonych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ryzyka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klimatyczne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np. 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finansach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energetyce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infrastrukturze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1B5E6063-B320-419B-BB84-9BE30CECD222}" type="parTrans" cxnId="{6101779D-FB2A-4BEB-A54F-A47AC694250B}">
      <dgm:prSet/>
      <dgm:spPr/>
      <dgm:t>
        <a:bodyPr/>
        <a:lstStyle/>
        <a:p>
          <a:endParaRPr lang="en-US"/>
        </a:p>
      </dgm:t>
    </dgm:pt>
    <dgm:pt modelId="{FFE4A083-204C-4418-85E8-10FCF6CBD0C6}" type="sibTrans" cxnId="{6101779D-FB2A-4BEB-A54F-A47AC694250B}">
      <dgm:prSet/>
      <dgm:spPr/>
      <dgm:t>
        <a:bodyPr/>
        <a:lstStyle/>
        <a:p>
          <a:endParaRPr lang="en-US"/>
        </a:p>
      </dgm:t>
    </dgm:pt>
    <dgm:pt modelId="{17386F03-93A9-4C8C-86D3-3673ADA88047}" type="pres">
      <dgm:prSet presAssocID="{6EF6C045-DFB8-4B7D-A1DD-19154242F5FF}" presName="vert0" presStyleCnt="0">
        <dgm:presLayoutVars>
          <dgm:dir/>
          <dgm:animOne val="branch"/>
          <dgm:animLvl val="lvl"/>
        </dgm:presLayoutVars>
      </dgm:prSet>
      <dgm:spPr/>
    </dgm:pt>
    <dgm:pt modelId="{62540DC9-B93B-43C3-99B5-C33EE880C7C0}" type="pres">
      <dgm:prSet presAssocID="{35AAF108-8AF5-4044-AB09-DFF6487A6D5C}" presName="thickLine" presStyleLbl="alignNode1" presStyleIdx="0" presStyleCnt="3"/>
      <dgm:spPr/>
    </dgm:pt>
    <dgm:pt modelId="{57FF23A9-5943-4B71-9C63-4F611DCAEC0E}" type="pres">
      <dgm:prSet presAssocID="{35AAF108-8AF5-4044-AB09-DFF6487A6D5C}" presName="horz1" presStyleCnt="0"/>
      <dgm:spPr/>
    </dgm:pt>
    <dgm:pt modelId="{B3C54C01-07DE-4782-B1CC-7201450DB64C}" type="pres">
      <dgm:prSet presAssocID="{35AAF108-8AF5-4044-AB09-DFF6487A6D5C}" presName="tx1" presStyleLbl="revTx" presStyleIdx="0" presStyleCnt="3"/>
      <dgm:spPr/>
    </dgm:pt>
    <dgm:pt modelId="{67D049AE-F019-48AA-ABE3-BCE609931E9A}" type="pres">
      <dgm:prSet presAssocID="{35AAF108-8AF5-4044-AB09-DFF6487A6D5C}" presName="vert1" presStyleCnt="0"/>
      <dgm:spPr/>
    </dgm:pt>
    <dgm:pt modelId="{DD243D9F-3955-4198-AA11-98824AB5DCB9}" type="pres">
      <dgm:prSet presAssocID="{48049961-8E63-4359-8BC3-663279EFB037}" presName="thickLine" presStyleLbl="alignNode1" presStyleIdx="1" presStyleCnt="3"/>
      <dgm:spPr/>
    </dgm:pt>
    <dgm:pt modelId="{CEC5E1B5-03BA-443C-B3B5-EBCC75D92495}" type="pres">
      <dgm:prSet presAssocID="{48049961-8E63-4359-8BC3-663279EFB037}" presName="horz1" presStyleCnt="0"/>
      <dgm:spPr/>
    </dgm:pt>
    <dgm:pt modelId="{4B522AA7-ACAE-42B4-8186-5D21882C51FF}" type="pres">
      <dgm:prSet presAssocID="{48049961-8E63-4359-8BC3-663279EFB037}" presName="tx1" presStyleLbl="revTx" presStyleIdx="1" presStyleCnt="3"/>
      <dgm:spPr/>
    </dgm:pt>
    <dgm:pt modelId="{6E152A54-B2D3-494B-B60B-9527AD8D9F57}" type="pres">
      <dgm:prSet presAssocID="{48049961-8E63-4359-8BC3-663279EFB037}" presName="vert1" presStyleCnt="0"/>
      <dgm:spPr/>
    </dgm:pt>
    <dgm:pt modelId="{9EB87B2B-2BCB-455E-8286-A11EA3575B55}" type="pres">
      <dgm:prSet presAssocID="{1A72C053-99AC-410B-A006-F7FE9AC754CF}" presName="thickLine" presStyleLbl="alignNode1" presStyleIdx="2" presStyleCnt="3"/>
      <dgm:spPr/>
    </dgm:pt>
    <dgm:pt modelId="{40FA5CDC-0E32-429C-A4B4-4C4B64C2998B}" type="pres">
      <dgm:prSet presAssocID="{1A72C053-99AC-410B-A006-F7FE9AC754CF}" presName="horz1" presStyleCnt="0"/>
      <dgm:spPr/>
    </dgm:pt>
    <dgm:pt modelId="{2040DC1B-5904-46B4-8A64-FC6087833082}" type="pres">
      <dgm:prSet presAssocID="{1A72C053-99AC-410B-A006-F7FE9AC754CF}" presName="tx1" presStyleLbl="revTx" presStyleIdx="2" presStyleCnt="3"/>
      <dgm:spPr/>
    </dgm:pt>
    <dgm:pt modelId="{9EADF2F8-95B5-4A51-B7B2-4793F065F53A}" type="pres">
      <dgm:prSet presAssocID="{1A72C053-99AC-410B-A006-F7FE9AC754CF}" presName="vert1" presStyleCnt="0"/>
      <dgm:spPr/>
    </dgm:pt>
  </dgm:ptLst>
  <dgm:cxnLst>
    <dgm:cxn modelId="{D423A448-D1A1-4C9A-8FE9-45FBF1847D45}" srcId="{6EF6C045-DFB8-4B7D-A1DD-19154242F5FF}" destId="{35AAF108-8AF5-4044-AB09-DFF6487A6D5C}" srcOrd="0" destOrd="0" parTransId="{654ED376-A3B7-4E87-AA7D-E086A53D3E20}" sibTransId="{229177CB-40F0-42DB-92A7-A1CEE0DF2D1E}"/>
    <dgm:cxn modelId="{1A50968C-E405-4701-847A-F7316BA91CD7}" srcId="{6EF6C045-DFB8-4B7D-A1DD-19154242F5FF}" destId="{48049961-8E63-4359-8BC3-663279EFB037}" srcOrd="1" destOrd="0" parTransId="{5E35301D-EBFF-4EE4-AF63-A3354AB64A00}" sibTransId="{50CFB4CE-53EF-432B-9B5B-64C802A58E6B}"/>
    <dgm:cxn modelId="{8A216199-C97F-49D7-AE09-267C24D32AC5}" type="presOf" srcId="{48049961-8E63-4359-8BC3-663279EFB037}" destId="{4B522AA7-ACAE-42B4-8186-5D21882C51FF}" srcOrd="0" destOrd="0" presId="urn:microsoft.com/office/officeart/2008/layout/LinedList"/>
    <dgm:cxn modelId="{6101779D-FB2A-4BEB-A54F-A47AC694250B}" srcId="{6EF6C045-DFB8-4B7D-A1DD-19154242F5FF}" destId="{1A72C053-99AC-410B-A006-F7FE9AC754CF}" srcOrd="2" destOrd="0" parTransId="{1B5E6063-B320-419B-BB84-9BE30CECD222}" sibTransId="{FFE4A083-204C-4418-85E8-10FCF6CBD0C6}"/>
    <dgm:cxn modelId="{D925D6E2-229B-4EDA-94CA-EA007D759AA2}" type="presOf" srcId="{6EF6C045-DFB8-4B7D-A1DD-19154242F5FF}" destId="{17386F03-93A9-4C8C-86D3-3673ADA88047}" srcOrd="0" destOrd="0" presId="urn:microsoft.com/office/officeart/2008/layout/LinedList"/>
    <dgm:cxn modelId="{9AE476EE-A609-45FB-B826-301A23541B34}" type="presOf" srcId="{1A72C053-99AC-410B-A006-F7FE9AC754CF}" destId="{2040DC1B-5904-46B4-8A64-FC6087833082}" srcOrd="0" destOrd="0" presId="urn:microsoft.com/office/officeart/2008/layout/LinedList"/>
    <dgm:cxn modelId="{7BD5CBF0-52D2-4C83-99B6-9976E08F7012}" type="presOf" srcId="{35AAF108-8AF5-4044-AB09-DFF6487A6D5C}" destId="{B3C54C01-07DE-4782-B1CC-7201450DB64C}" srcOrd="0" destOrd="0" presId="urn:microsoft.com/office/officeart/2008/layout/LinedList"/>
    <dgm:cxn modelId="{7E5F3752-B3E9-4933-90AD-CF04E723299E}" type="presParOf" srcId="{17386F03-93A9-4C8C-86D3-3673ADA88047}" destId="{62540DC9-B93B-43C3-99B5-C33EE880C7C0}" srcOrd="0" destOrd="0" presId="urn:microsoft.com/office/officeart/2008/layout/LinedList"/>
    <dgm:cxn modelId="{22AFDC38-5ED9-41A5-9B0E-59FCC038CE8B}" type="presParOf" srcId="{17386F03-93A9-4C8C-86D3-3673ADA88047}" destId="{57FF23A9-5943-4B71-9C63-4F611DCAEC0E}" srcOrd="1" destOrd="0" presId="urn:microsoft.com/office/officeart/2008/layout/LinedList"/>
    <dgm:cxn modelId="{E9F5B238-9E64-45F6-90F2-646173B9DFF5}" type="presParOf" srcId="{57FF23A9-5943-4B71-9C63-4F611DCAEC0E}" destId="{B3C54C01-07DE-4782-B1CC-7201450DB64C}" srcOrd="0" destOrd="0" presId="urn:microsoft.com/office/officeart/2008/layout/LinedList"/>
    <dgm:cxn modelId="{9C3B2262-DA69-4D45-99FB-A3B3DB64F29C}" type="presParOf" srcId="{57FF23A9-5943-4B71-9C63-4F611DCAEC0E}" destId="{67D049AE-F019-48AA-ABE3-BCE609931E9A}" srcOrd="1" destOrd="0" presId="urn:microsoft.com/office/officeart/2008/layout/LinedList"/>
    <dgm:cxn modelId="{12496264-3D30-467B-949E-4AFEC1AA7EDC}" type="presParOf" srcId="{17386F03-93A9-4C8C-86D3-3673ADA88047}" destId="{DD243D9F-3955-4198-AA11-98824AB5DCB9}" srcOrd="2" destOrd="0" presId="urn:microsoft.com/office/officeart/2008/layout/LinedList"/>
    <dgm:cxn modelId="{54C67CF6-2D54-4C42-9FC7-915795407A3C}" type="presParOf" srcId="{17386F03-93A9-4C8C-86D3-3673ADA88047}" destId="{CEC5E1B5-03BA-443C-B3B5-EBCC75D92495}" srcOrd="3" destOrd="0" presId="urn:microsoft.com/office/officeart/2008/layout/LinedList"/>
    <dgm:cxn modelId="{6531C8E9-5D31-4632-AF8D-8556508AF851}" type="presParOf" srcId="{CEC5E1B5-03BA-443C-B3B5-EBCC75D92495}" destId="{4B522AA7-ACAE-42B4-8186-5D21882C51FF}" srcOrd="0" destOrd="0" presId="urn:microsoft.com/office/officeart/2008/layout/LinedList"/>
    <dgm:cxn modelId="{4C1024A3-B90F-49DC-83C6-FD08A33F0AFF}" type="presParOf" srcId="{CEC5E1B5-03BA-443C-B3B5-EBCC75D92495}" destId="{6E152A54-B2D3-494B-B60B-9527AD8D9F57}" srcOrd="1" destOrd="0" presId="urn:microsoft.com/office/officeart/2008/layout/LinedList"/>
    <dgm:cxn modelId="{231DE042-582B-46A9-855B-424A48727BC6}" type="presParOf" srcId="{17386F03-93A9-4C8C-86D3-3673ADA88047}" destId="{9EB87B2B-2BCB-455E-8286-A11EA3575B55}" srcOrd="4" destOrd="0" presId="urn:microsoft.com/office/officeart/2008/layout/LinedList"/>
    <dgm:cxn modelId="{90AF9339-FD15-484D-B568-57FDA0FA5C96}" type="presParOf" srcId="{17386F03-93A9-4C8C-86D3-3673ADA88047}" destId="{40FA5CDC-0E32-429C-A4B4-4C4B64C2998B}" srcOrd="5" destOrd="0" presId="urn:microsoft.com/office/officeart/2008/layout/LinedList"/>
    <dgm:cxn modelId="{B0C6DE0F-2CA1-4D30-80DF-88C2635B7053}" type="presParOf" srcId="{40FA5CDC-0E32-429C-A4B4-4C4B64C2998B}" destId="{2040DC1B-5904-46B4-8A64-FC6087833082}" srcOrd="0" destOrd="0" presId="urn:microsoft.com/office/officeart/2008/layout/LinedList"/>
    <dgm:cxn modelId="{15AA90EE-54CC-4126-B11B-1493623F57CC}" type="presParOf" srcId="{40FA5CDC-0E32-429C-A4B4-4C4B64C2998B}" destId="{9EADF2F8-95B5-4A51-B7B2-4793F065F53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058813-1DF7-4977-BA20-C7EBD32601E1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6B93D95C-D5DE-4166-9748-76C83EAF6525}">
      <dgm:prSet/>
      <dgm:spPr/>
      <dgm:t>
        <a:bodyPr/>
        <a:lstStyle/>
        <a:p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Orlen –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sektor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energetyczny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obowiązek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wpływu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środowiskowego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ryzyk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klimatycznych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→ GRI + TCFD.</a:t>
          </a:r>
        </a:p>
      </dgm:t>
    </dgm:pt>
    <dgm:pt modelId="{40D45CDF-1153-48C4-BB32-6099B21463E5}" type="parTrans" cxnId="{FBF8108A-DD53-4057-A808-73DEDF003B7F}">
      <dgm:prSet/>
      <dgm:spPr/>
      <dgm:t>
        <a:bodyPr/>
        <a:lstStyle/>
        <a:p>
          <a:endParaRPr lang="en-US"/>
        </a:p>
      </dgm:t>
    </dgm:pt>
    <dgm:pt modelId="{392F1E0E-E937-4348-9148-763CD996FA8F}" type="sibTrans" cxnId="{FBF8108A-DD53-4057-A808-73DEDF003B7F}">
      <dgm:prSet/>
      <dgm:spPr/>
      <dgm:t>
        <a:bodyPr/>
        <a:lstStyle/>
        <a:p>
          <a:endParaRPr lang="en-US"/>
        </a:p>
      </dgm:t>
    </dgm:pt>
    <dgm:pt modelId="{A0BD0D9C-327C-47F6-A90C-0623053F9BB2}">
      <dgm:prSet/>
      <dgm:spPr/>
      <dgm:t>
        <a:bodyPr/>
        <a:lstStyle/>
        <a:p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Nestlé –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branża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spożywcza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większy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nacisk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aspekty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społeczne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odpowiedzialność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wobec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konsumentów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→ GRI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jako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główny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standard </a:t>
          </a:r>
          <a:r>
            <a:rPr lang="en-US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r>
            <a:rPr lang="en-US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C7F211ED-E7AE-4454-A385-F12B6131CCE5}" type="parTrans" cxnId="{6BB02EC0-7FC7-4936-9560-21BD0EDDBEAD}">
      <dgm:prSet/>
      <dgm:spPr/>
      <dgm:t>
        <a:bodyPr/>
        <a:lstStyle/>
        <a:p>
          <a:endParaRPr lang="en-US"/>
        </a:p>
      </dgm:t>
    </dgm:pt>
    <dgm:pt modelId="{09190517-058F-41BD-91B0-0F52BA9B5A50}" type="sibTrans" cxnId="{6BB02EC0-7FC7-4936-9560-21BD0EDDBEAD}">
      <dgm:prSet/>
      <dgm:spPr/>
      <dgm:t>
        <a:bodyPr/>
        <a:lstStyle/>
        <a:p>
          <a:endParaRPr lang="en-US"/>
        </a:p>
      </dgm:t>
    </dgm:pt>
    <dgm:pt modelId="{10901936-B8A5-4122-9B30-A047B3FA65D8}" type="pres">
      <dgm:prSet presAssocID="{12058813-1DF7-4977-BA20-C7EBD32601E1}" presName="linear" presStyleCnt="0">
        <dgm:presLayoutVars>
          <dgm:animLvl val="lvl"/>
          <dgm:resizeHandles val="exact"/>
        </dgm:presLayoutVars>
      </dgm:prSet>
      <dgm:spPr/>
    </dgm:pt>
    <dgm:pt modelId="{022C0F73-35ED-4FC6-9220-13A3071F5988}" type="pres">
      <dgm:prSet presAssocID="{6B93D95C-D5DE-4166-9748-76C83EAF652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75F7A35-7B61-4E3B-B348-5FFC994F4572}" type="pres">
      <dgm:prSet presAssocID="{392F1E0E-E937-4348-9148-763CD996FA8F}" presName="spacer" presStyleCnt="0"/>
      <dgm:spPr/>
    </dgm:pt>
    <dgm:pt modelId="{2185CBD3-09DB-43D9-9071-88FE477A443E}" type="pres">
      <dgm:prSet presAssocID="{A0BD0D9C-327C-47F6-A90C-0623053F9BB2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E15E642A-93F8-420A-B925-E1549218B5C2}" type="presOf" srcId="{6B93D95C-D5DE-4166-9748-76C83EAF6525}" destId="{022C0F73-35ED-4FC6-9220-13A3071F5988}" srcOrd="0" destOrd="0" presId="urn:microsoft.com/office/officeart/2005/8/layout/vList2"/>
    <dgm:cxn modelId="{66B7F255-4D6B-4AAC-95AB-75E934C20353}" type="presOf" srcId="{12058813-1DF7-4977-BA20-C7EBD32601E1}" destId="{10901936-B8A5-4122-9B30-A047B3FA65D8}" srcOrd="0" destOrd="0" presId="urn:microsoft.com/office/officeart/2005/8/layout/vList2"/>
    <dgm:cxn modelId="{FBF8108A-DD53-4057-A808-73DEDF003B7F}" srcId="{12058813-1DF7-4977-BA20-C7EBD32601E1}" destId="{6B93D95C-D5DE-4166-9748-76C83EAF6525}" srcOrd="0" destOrd="0" parTransId="{40D45CDF-1153-48C4-BB32-6099B21463E5}" sibTransId="{392F1E0E-E937-4348-9148-763CD996FA8F}"/>
    <dgm:cxn modelId="{6BB02EC0-7FC7-4936-9560-21BD0EDDBEAD}" srcId="{12058813-1DF7-4977-BA20-C7EBD32601E1}" destId="{A0BD0D9C-327C-47F6-A90C-0623053F9BB2}" srcOrd="1" destOrd="0" parTransId="{C7F211ED-E7AE-4454-A385-F12B6131CCE5}" sibTransId="{09190517-058F-41BD-91B0-0F52BA9B5A50}"/>
    <dgm:cxn modelId="{77FDC6F9-86C1-496E-881E-2C541895B274}" type="presOf" srcId="{A0BD0D9C-327C-47F6-A90C-0623053F9BB2}" destId="{2185CBD3-09DB-43D9-9071-88FE477A443E}" srcOrd="0" destOrd="0" presId="urn:microsoft.com/office/officeart/2005/8/layout/vList2"/>
    <dgm:cxn modelId="{5C899271-596B-4EB8-9E68-D282380F4471}" type="presParOf" srcId="{10901936-B8A5-4122-9B30-A047B3FA65D8}" destId="{022C0F73-35ED-4FC6-9220-13A3071F5988}" srcOrd="0" destOrd="0" presId="urn:microsoft.com/office/officeart/2005/8/layout/vList2"/>
    <dgm:cxn modelId="{A34DF9DF-3C42-4B28-91AB-0E4FA3A4FF91}" type="presParOf" srcId="{10901936-B8A5-4122-9B30-A047B3FA65D8}" destId="{475F7A35-7B61-4E3B-B348-5FFC994F4572}" srcOrd="1" destOrd="0" presId="urn:microsoft.com/office/officeart/2005/8/layout/vList2"/>
    <dgm:cxn modelId="{8749B1E1-A006-4333-A997-4965972DF427}" type="presParOf" srcId="{10901936-B8A5-4122-9B30-A047B3FA65D8}" destId="{2185CBD3-09DB-43D9-9071-88FE477A443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DA763C-DC84-46EB-8F16-33B281C78DB2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0CB0D075-4B7D-4963-8D52-9EB903B29C76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Dlaczego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Volkswagen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stosuje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GRI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TCFD?</a:t>
          </a:r>
        </a:p>
      </dgm:t>
    </dgm:pt>
    <dgm:pt modelId="{E6094FD6-DFAD-4BC3-91A5-236C02180A50}" type="parTrans" cxnId="{EDF27FEF-BBC1-4454-B615-A0610D3A6935}">
      <dgm:prSet/>
      <dgm:spPr/>
      <dgm:t>
        <a:bodyPr/>
        <a:lstStyle/>
        <a:p>
          <a:endParaRPr lang="en-US"/>
        </a:p>
      </dgm:t>
    </dgm:pt>
    <dgm:pt modelId="{F26CBAD3-FD7D-42DC-8641-525C03EB5D4D}" type="sibTrans" cxnId="{EDF27FEF-BBC1-4454-B615-A0610D3A6935}">
      <dgm:prSet/>
      <dgm:spPr/>
      <dgm:t>
        <a:bodyPr/>
        <a:lstStyle/>
        <a:p>
          <a:endParaRPr lang="en-US"/>
        </a:p>
      </dgm:t>
    </dgm:pt>
    <dgm:pt modelId="{2657DFB1-8AB8-4877-B1A7-41374DF1FA50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duża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ekspozycja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regulacje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klimatyczne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emisje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CO₂)</a:t>
          </a:r>
        </a:p>
      </dgm:t>
    </dgm:pt>
    <dgm:pt modelId="{287AEB0D-C524-4BBC-8810-7D82155480FC}" type="parTrans" cxnId="{BC54D692-AED2-4AED-AE6F-B37425EB2555}">
      <dgm:prSet/>
      <dgm:spPr/>
      <dgm:t>
        <a:bodyPr/>
        <a:lstStyle/>
        <a:p>
          <a:endParaRPr lang="en-US"/>
        </a:p>
      </dgm:t>
    </dgm:pt>
    <dgm:pt modelId="{F719DF6A-F86B-4D62-AB8D-B08022759285}" type="sibTrans" cxnId="{BC54D692-AED2-4AED-AE6F-B37425EB2555}">
      <dgm:prSet/>
      <dgm:spPr/>
      <dgm:t>
        <a:bodyPr/>
        <a:lstStyle/>
        <a:p>
          <a:endParaRPr lang="en-US"/>
        </a:p>
      </dgm:t>
    </dgm:pt>
    <dgm:pt modelId="{71E4D690-1A88-4631-BBC3-26C8B38EC696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rozbudowany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łańcuch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dostaw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34B4B04-6238-4AD7-9F24-0F73541DB60D}" type="parTrans" cxnId="{B50F3813-D8BF-41FB-A6E0-8D59D35A1CBD}">
      <dgm:prSet/>
      <dgm:spPr/>
      <dgm:t>
        <a:bodyPr/>
        <a:lstStyle/>
        <a:p>
          <a:endParaRPr lang="en-US"/>
        </a:p>
      </dgm:t>
    </dgm:pt>
    <dgm:pt modelId="{079C81C7-A0A9-4911-A45F-3D5A2E1F66AF}" type="sibTrans" cxnId="{B50F3813-D8BF-41FB-A6E0-8D59D35A1CBD}">
      <dgm:prSet/>
      <dgm:spPr/>
      <dgm:t>
        <a:bodyPr/>
        <a:lstStyle/>
        <a:p>
          <a:endParaRPr lang="en-US"/>
        </a:p>
      </dgm:t>
    </dgm:pt>
    <dgm:pt modelId="{A4D93CF3-8D80-479E-92A3-BCFB9FE327F1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potrzeba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przejrzystości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inwestorów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klientów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79F51BFE-72FE-4A2D-BABB-90D152490F83}" type="parTrans" cxnId="{B9412698-0ADA-4E3F-9128-6C057BCD8381}">
      <dgm:prSet/>
      <dgm:spPr/>
      <dgm:t>
        <a:bodyPr/>
        <a:lstStyle/>
        <a:p>
          <a:endParaRPr lang="en-US"/>
        </a:p>
      </dgm:t>
    </dgm:pt>
    <dgm:pt modelId="{EE96F0AF-1512-48B7-877A-44AC32BD13F9}" type="sibTrans" cxnId="{B9412698-0ADA-4E3F-9128-6C057BCD8381}">
      <dgm:prSet/>
      <dgm:spPr/>
      <dgm:t>
        <a:bodyPr/>
        <a:lstStyle/>
        <a:p>
          <a:endParaRPr lang="en-US"/>
        </a:p>
      </dgm:t>
    </dgm:pt>
    <dgm:pt modelId="{468E76EC-7A78-443E-9462-67A80F53CBE8}" type="pres">
      <dgm:prSet presAssocID="{8CDA763C-DC84-46EB-8F16-33B281C78DB2}" presName="linear" presStyleCnt="0">
        <dgm:presLayoutVars>
          <dgm:animLvl val="lvl"/>
          <dgm:resizeHandles val="exact"/>
        </dgm:presLayoutVars>
      </dgm:prSet>
      <dgm:spPr/>
    </dgm:pt>
    <dgm:pt modelId="{0D0A82F4-3F01-4148-95C5-4A4F78E67606}" type="pres">
      <dgm:prSet presAssocID="{0CB0D075-4B7D-4963-8D52-9EB903B29C76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B035F161-3A39-4381-9F94-77F234937B9D}" type="pres">
      <dgm:prSet presAssocID="{0CB0D075-4B7D-4963-8D52-9EB903B29C76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700A9411-56FE-4165-B41D-9820D2D3FADD}" type="presOf" srcId="{A4D93CF3-8D80-479E-92A3-BCFB9FE327F1}" destId="{B035F161-3A39-4381-9F94-77F234937B9D}" srcOrd="0" destOrd="2" presId="urn:microsoft.com/office/officeart/2005/8/layout/vList2"/>
    <dgm:cxn modelId="{B50F3813-D8BF-41FB-A6E0-8D59D35A1CBD}" srcId="{0CB0D075-4B7D-4963-8D52-9EB903B29C76}" destId="{71E4D690-1A88-4631-BBC3-26C8B38EC696}" srcOrd="1" destOrd="0" parTransId="{734B4B04-6238-4AD7-9F24-0F73541DB60D}" sibTransId="{079C81C7-A0A9-4911-A45F-3D5A2E1F66AF}"/>
    <dgm:cxn modelId="{C69D8A26-DF31-4794-8D11-3DF4E8311190}" type="presOf" srcId="{0CB0D075-4B7D-4963-8D52-9EB903B29C76}" destId="{0D0A82F4-3F01-4148-95C5-4A4F78E67606}" srcOrd="0" destOrd="0" presId="urn:microsoft.com/office/officeart/2005/8/layout/vList2"/>
    <dgm:cxn modelId="{7F438D30-ED37-4F9E-BC96-D711EE90F57E}" type="presOf" srcId="{8CDA763C-DC84-46EB-8F16-33B281C78DB2}" destId="{468E76EC-7A78-443E-9462-67A80F53CBE8}" srcOrd="0" destOrd="0" presId="urn:microsoft.com/office/officeart/2005/8/layout/vList2"/>
    <dgm:cxn modelId="{BC54D692-AED2-4AED-AE6F-B37425EB2555}" srcId="{0CB0D075-4B7D-4963-8D52-9EB903B29C76}" destId="{2657DFB1-8AB8-4877-B1A7-41374DF1FA50}" srcOrd="0" destOrd="0" parTransId="{287AEB0D-C524-4BBC-8810-7D82155480FC}" sibTransId="{F719DF6A-F86B-4D62-AB8D-B08022759285}"/>
    <dgm:cxn modelId="{B9412698-0ADA-4E3F-9128-6C057BCD8381}" srcId="{0CB0D075-4B7D-4963-8D52-9EB903B29C76}" destId="{A4D93CF3-8D80-479E-92A3-BCFB9FE327F1}" srcOrd="2" destOrd="0" parTransId="{79F51BFE-72FE-4A2D-BABB-90D152490F83}" sibTransId="{EE96F0AF-1512-48B7-877A-44AC32BD13F9}"/>
    <dgm:cxn modelId="{7B990199-3B0E-46E3-A655-94FE1D1CDBC7}" type="presOf" srcId="{71E4D690-1A88-4631-BBC3-26C8B38EC696}" destId="{B035F161-3A39-4381-9F94-77F234937B9D}" srcOrd="0" destOrd="1" presId="urn:microsoft.com/office/officeart/2005/8/layout/vList2"/>
    <dgm:cxn modelId="{BA5624C1-55DC-4FF3-A13B-C99BB00E05ED}" type="presOf" srcId="{2657DFB1-8AB8-4877-B1A7-41374DF1FA50}" destId="{B035F161-3A39-4381-9F94-77F234937B9D}" srcOrd="0" destOrd="0" presId="urn:microsoft.com/office/officeart/2005/8/layout/vList2"/>
    <dgm:cxn modelId="{EDF27FEF-BBC1-4454-B615-A0610D3A6935}" srcId="{8CDA763C-DC84-46EB-8F16-33B281C78DB2}" destId="{0CB0D075-4B7D-4963-8D52-9EB903B29C76}" srcOrd="0" destOrd="0" parTransId="{E6094FD6-DFAD-4BC3-91A5-236C02180A50}" sibTransId="{F26CBAD3-FD7D-42DC-8641-525C03EB5D4D}"/>
    <dgm:cxn modelId="{1F6A901D-EE6C-40FB-81BF-C5B7AF97A871}" type="presParOf" srcId="{468E76EC-7A78-443E-9462-67A80F53CBE8}" destId="{0D0A82F4-3F01-4148-95C5-4A4F78E67606}" srcOrd="0" destOrd="0" presId="urn:microsoft.com/office/officeart/2005/8/layout/vList2"/>
    <dgm:cxn modelId="{2DC8FD39-2D5E-4CB4-BA5B-7994E95BBF73}" type="presParOf" srcId="{468E76EC-7A78-443E-9462-67A80F53CBE8}" destId="{B035F161-3A39-4381-9F94-77F234937B9D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540DC9-B93B-43C3-99B5-C33EE880C7C0}">
      <dsp:nvSpPr>
        <dsp:cNvPr id="0" name=""/>
        <dsp:cNvSpPr/>
      </dsp:nvSpPr>
      <dsp:spPr>
        <a:xfrm>
          <a:off x="0" y="2335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3C54C01-07DE-4782-B1CC-7201450DB64C}">
      <dsp:nvSpPr>
        <dsp:cNvPr id="0" name=""/>
        <dsp:cNvSpPr/>
      </dsp:nvSpPr>
      <dsp:spPr>
        <a:xfrm>
          <a:off x="0" y="2335"/>
          <a:ext cx="5846500" cy="1592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GRI –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uniwersalny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standard,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szeroko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stosowany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różnych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branżach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0" y="2335"/>
        <a:ext cx="5846500" cy="1592720"/>
      </dsp:txXfrm>
    </dsp:sp>
    <dsp:sp modelId="{DD243D9F-3955-4198-AA11-98824AB5DCB9}">
      <dsp:nvSpPr>
        <dsp:cNvPr id="0" name=""/>
        <dsp:cNvSpPr/>
      </dsp:nvSpPr>
      <dsp:spPr>
        <a:xfrm>
          <a:off x="0" y="1595055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B522AA7-ACAE-42B4-8186-5D21882C51FF}">
      <dsp:nvSpPr>
        <dsp:cNvPr id="0" name=""/>
        <dsp:cNvSpPr/>
      </dsp:nvSpPr>
      <dsp:spPr>
        <a:xfrm>
          <a:off x="0" y="1595055"/>
          <a:ext cx="5846500" cy="1592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SASB –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branżowe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podejście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naciskiem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dane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istotne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inwestorów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0" y="1595055"/>
        <a:ext cx="5846500" cy="1592720"/>
      </dsp:txXfrm>
    </dsp:sp>
    <dsp:sp modelId="{9EB87B2B-2BCB-455E-8286-A11EA3575B55}">
      <dsp:nvSpPr>
        <dsp:cNvPr id="0" name=""/>
        <dsp:cNvSpPr/>
      </dsp:nvSpPr>
      <dsp:spPr>
        <a:xfrm>
          <a:off x="0" y="3187776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040DC1B-5904-46B4-8A64-FC6087833082}">
      <dsp:nvSpPr>
        <dsp:cNvPr id="0" name=""/>
        <dsp:cNvSpPr/>
      </dsp:nvSpPr>
      <dsp:spPr>
        <a:xfrm>
          <a:off x="0" y="3187776"/>
          <a:ext cx="5846500" cy="1592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TCFD –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rekomendowany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firm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narażonych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ryzyka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klimatyczne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np. w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finansach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energetyce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infrastrukturze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0" y="3187776"/>
        <a:ext cx="5846500" cy="15927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2C0F73-35ED-4FC6-9220-13A3071F5988}">
      <dsp:nvSpPr>
        <dsp:cNvPr id="0" name=""/>
        <dsp:cNvSpPr/>
      </dsp:nvSpPr>
      <dsp:spPr>
        <a:xfrm>
          <a:off x="0" y="29726"/>
          <a:ext cx="5846500" cy="232712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Orlen – </a:t>
          </a:r>
          <a:r>
            <a:rPr lang="en-US" sz="24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sektor</a:t>
          </a: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energetyczny</a:t>
          </a: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sz="24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obowiązek</a:t>
          </a: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wpływu</a:t>
          </a: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środowiskowego</a:t>
          </a: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4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ryzyk</a:t>
          </a: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klimatycznych</a:t>
          </a: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→ GRI + TCFD.</a:t>
          </a:r>
        </a:p>
      </dsp:txBody>
      <dsp:txXfrm>
        <a:off x="113601" y="143327"/>
        <a:ext cx="5619298" cy="2099927"/>
      </dsp:txXfrm>
    </dsp:sp>
    <dsp:sp modelId="{2185CBD3-09DB-43D9-9071-88FE477A443E}">
      <dsp:nvSpPr>
        <dsp:cNvPr id="0" name=""/>
        <dsp:cNvSpPr/>
      </dsp:nvSpPr>
      <dsp:spPr>
        <a:xfrm>
          <a:off x="0" y="2425975"/>
          <a:ext cx="5846500" cy="2327129"/>
        </a:xfrm>
        <a:prstGeom prst="roundRect">
          <a:avLst/>
        </a:prstGeom>
        <a:gradFill rotWithShape="0">
          <a:gsLst>
            <a:gs pos="0">
              <a:schemeClr val="accent5">
                <a:hueOff val="-9051203"/>
                <a:satOff val="32769"/>
                <a:lumOff val="-1313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9051203"/>
                <a:satOff val="32769"/>
                <a:lumOff val="-1313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9051203"/>
                <a:satOff val="32769"/>
                <a:lumOff val="-1313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Nestlé – </a:t>
          </a:r>
          <a:r>
            <a:rPr lang="en-US" sz="24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branża</a:t>
          </a: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spożywcza</a:t>
          </a: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sz="24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większy</a:t>
          </a: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nacisk</a:t>
          </a: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aspekty</a:t>
          </a: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społeczne</a:t>
          </a: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odpowiedzialność</a:t>
          </a: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wobec</a:t>
          </a: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konsumentów</a:t>
          </a: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→ GRI </a:t>
          </a:r>
          <a:r>
            <a:rPr lang="en-US" sz="24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jako</a:t>
          </a: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główny</a:t>
          </a: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standard </a:t>
          </a:r>
          <a:r>
            <a:rPr lang="en-US" sz="2400" kern="1200" dirty="0" err="1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r>
            <a:rPr lang="en-US" sz="2400" kern="1200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113601" y="2539576"/>
        <a:ext cx="5619298" cy="20999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0A82F4-3F01-4148-95C5-4A4F78E67606}">
      <dsp:nvSpPr>
        <dsp:cNvPr id="0" name=""/>
        <dsp:cNvSpPr/>
      </dsp:nvSpPr>
      <dsp:spPr>
        <a:xfrm>
          <a:off x="0" y="288520"/>
          <a:ext cx="5846500" cy="16017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Dlaczego</a:t>
          </a:r>
          <a:r>
            <a:rPr lang="en-US" sz="3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Volkswagen </a:t>
          </a:r>
          <a:r>
            <a:rPr lang="en-US" sz="3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stosuje</a:t>
          </a:r>
          <a:r>
            <a:rPr lang="en-US" sz="3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GRI </a:t>
          </a:r>
          <a:r>
            <a:rPr lang="en-US" sz="3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3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TCFD?</a:t>
          </a:r>
        </a:p>
      </dsp:txBody>
      <dsp:txXfrm>
        <a:off x="78190" y="366710"/>
        <a:ext cx="5690120" cy="1445350"/>
      </dsp:txXfrm>
    </dsp:sp>
    <dsp:sp modelId="{B035F161-3A39-4381-9F94-77F234937B9D}">
      <dsp:nvSpPr>
        <dsp:cNvPr id="0" name=""/>
        <dsp:cNvSpPr/>
      </dsp:nvSpPr>
      <dsp:spPr>
        <a:xfrm>
          <a:off x="0" y="1890250"/>
          <a:ext cx="5846500" cy="26040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5626" tIns="46990" rIns="263144" bIns="46990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duża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ekspozycja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regulacje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klimatyczne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emisje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CO₂)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rozbudowany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łańcuch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dostaw</a:t>
          </a:r>
          <a:endParaRPr lang="en-US" sz="29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potrzeba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przejrzystości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inwestorów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klientów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0" y="1890250"/>
        <a:ext cx="5846500" cy="26040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Dobór narzędzi raportowania ESG do specyfiki organizacji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 na podstawie scenariusza Marty </a:t>
            </a:r>
            <a:r>
              <a:rPr lang="pl-PL" sz="1200" noProof="0" dirty="0" err="1"/>
              <a:t>Mędrak</a:t>
            </a:r>
            <a:endParaRPr lang="pl-PL" sz="1200" noProof="0" dirty="0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07.07.2025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711" y="1287410"/>
            <a:ext cx="3709599" cy="2970676"/>
          </a:xfrm>
        </p:spPr>
        <p:txBody>
          <a:bodyPr anchor="b">
            <a:normAutofit/>
          </a:bodyPr>
          <a:lstStyle/>
          <a:p>
            <a:pPr algn="r"/>
            <a:r>
              <a:rPr lang="pl-PL" dirty="0">
                <a:solidFill>
                  <a:schemeClr val="accent1"/>
                </a:solidFill>
              </a:rPr>
              <a:t>Podsumowanie: Co wpływa na wybór narzędzia?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2965" y="1342329"/>
            <a:ext cx="4264138" cy="4863623"/>
          </a:xfrm>
        </p:spPr>
        <p:txBody>
          <a:bodyPr anchor="ctr">
            <a:normAutofit/>
          </a:bodyPr>
          <a:lstStyle/>
          <a:p>
            <a:r>
              <a:rPr lang="pl-PL" sz="2400" dirty="0"/>
              <a:t>Branża i specyfika działalności</a:t>
            </a:r>
          </a:p>
          <a:p>
            <a:r>
              <a:rPr lang="pl-PL" sz="2400" dirty="0"/>
              <a:t>Skala operacji i dostępność danych</a:t>
            </a:r>
          </a:p>
          <a:p>
            <a:r>
              <a:rPr lang="pl-PL" sz="2400" dirty="0"/>
              <a:t>Obowiązujące przepisy prawa</a:t>
            </a:r>
          </a:p>
          <a:p>
            <a:r>
              <a:rPr lang="pl-PL" sz="2400" dirty="0"/>
              <a:t>Oczekiwania inwestorów i interesariuszy</a:t>
            </a:r>
          </a:p>
          <a:p>
            <a:endParaRPr lang="pl-PL" sz="2400" dirty="0"/>
          </a:p>
          <a:p>
            <a:pPr marL="0" indent="0">
              <a:buNone/>
            </a:pPr>
            <a:r>
              <a:rPr lang="pl-PL" sz="2400" dirty="0"/>
              <a:t>Nie ma uniwersalnego modelu – wybór musi być uzasadniony.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656" y="1445614"/>
            <a:ext cx="2814436" cy="4668446"/>
          </a:xfrm>
        </p:spPr>
        <p:txBody>
          <a:bodyPr anchor="ctr">
            <a:normAutofit/>
          </a:bodyPr>
          <a:lstStyle/>
          <a:p>
            <a:pPr algn="ctr"/>
            <a:r>
              <a:rPr lang="pl-PL" sz="2456" dirty="0">
                <a:solidFill>
                  <a:schemeClr val="accent1"/>
                </a:solidFill>
              </a:rPr>
              <a:t>Zadanie domowe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5371" y="1445614"/>
            <a:ext cx="4637261" cy="4668446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400" dirty="0"/>
              <a:t>Znajdź dowolny raport ESG i oceń, czy zastosowane narzędzia są adekwatne do charakteru organizacji. Zwróć uwagę na zgodność ze standardami oraz przejrzystość i kompletność danych.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244" y="1476919"/>
            <a:ext cx="4365452" cy="1275135"/>
          </a:xfrm>
        </p:spPr>
        <p:txBody>
          <a:bodyPr>
            <a:normAutofit fontScale="90000"/>
          </a:bodyPr>
          <a:lstStyle/>
          <a:p>
            <a:r>
              <a:rPr lang="pl-PL" sz="2894" dirty="0"/>
              <a:t>Dobór narzędzi raportowania ESG do specyfiki organizacji</a:t>
            </a:r>
          </a:p>
        </p:txBody>
      </p:sp>
      <p:pic>
        <p:nvPicPr>
          <p:cNvPr id="7" name="Graphic 6" descr="Tanabata Tree">
            <a:extLst>
              <a:ext uri="{FF2B5EF4-FFF2-40B4-BE49-F238E27FC236}">
                <a16:creationId xmlns:a16="http://schemas.microsoft.com/office/drawing/2014/main" id="{48EDF17F-14A4-E661-15C4-F8CF3B294A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2424" y="2345884"/>
            <a:ext cx="3174589" cy="317458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1147" y="2896467"/>
            <a:ext cx="4365103" cy="319148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sz="1579" dirty="0">
                <a:solidFill>
                  <a:schemeClr val="tx2"/>
                </a:solidFill>
              </a:rPr>
              <a:t>Wybór narzędzi raportowania działań zrównoważonego rozwoju (ESG) powinien być dopasowany do branży, wielkości firmy oraz wymogów prawnych.</a:t>
            </a:r>
          </a:p>
          <a:p>
            <a:pPr marL="0" indent="0">
              <a:buNone/>
            </a:pPr>
            <a:r>
              <a:rPr lang="pl-PL" sz="1579" dirty="0">
                <a:solidFill>
                  <a:schemeClr val="tx2"/>
                </a:solidFill>
              </a:rPr>
              <a:t>Nie każda firma musi raportować w ten sam sposób – skuteczność raportu zależy od jego adekwatności do kontekstu.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14" y="2249340"/>
            <a:ext cx="2731941" cy="2101495"/>
          </a:xfrm>
        </p:spPr>
        <p:txBody>
          <a:bodyPr anchor="ctr">
            <a:normAutofit fontScale="90000"/>
          </a:bodyPr>
          <a:lstStyle/>
          <a:p>
            <a:pPr algn="r"/>
            <a:r>
              <a:rPr lang="pl-PL" sz="3245" dirty="0">
                <a:solidFill>
                  <a:schemeClr val="accent1"/>
                </a:solidFill>
              </a:rPr>
              <a:t>Standardy ESG – przegląd kluczowych narzędzi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7824B02-D3EB-E186-5427-F5FD19A99D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6573965"/>
              </p:ext>
            </p:extLst>
          </p:nvPr>
        </p:nvGraphicFramePr>
        <p:xfrm>
          <a:off x="4301501" y="1430866"/>
          <a:ext cx="5846500" cy="4782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293" y="1287410"/>
            <a:ext cx="2807448" cy="2970676"/>
          </a:xfrm>
        </p:spPr>
        <p:txBody>
          <a:bodyPr anchor="b">
            <a:normAutofit/>
          </a:bodyPr>
          <a:lstStyle/>
          <a:p>
            <a:pPr algn="r"/>
            <a:r>
              <a:rPr lang="pl-PL" dirty="0">
                <a:solidFill>
                  <a:schemeClr val="accent1"/>
                </a:solidFill>
              </a:rPr>
              <a:t>Kiedy stosować konkretne narzędzia?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8372" y="1342329"/>
            <a:ext cx="5748732" cy="486362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sz="1754" dirty="0"/>
              <a:t>Wybór zależy od:</a:t>
            </a:r>
          </a:p>
          <a:p>
            <a:r>
              <a:rPr lang="pl-PL" sz="1754" dirty="0"/>
              <a:t>rodzaju działalności (np. przemysł, IT, moda),</a:t>
            </a:r>
          </a:p>
          <a:p>
            <a:r>
              <a:rPr lang="pl-PL" sz="1754" dirty="0"/>
              <a:t>wielkości organizacji (MŚP vs. korporacja),</a:t>
            </a:r>
          </a:p>
          <a:p>
            <a:r>
              <a:rPr lang="pl-PL" sz="1754" dirty="0"/>
              <a:t>regulacji obowiązujących w danym kraju lub sektorze.</a:t>
            </a:r>
          </a:p>
          <a:p>
            <a:endParaRPr lang="pl-PL" sz="1754" dirty="0"/>
          </a:p>
          <a:p>
            <a:pPr marL="0" indent="0">
              <a:buNone/>
            </a:pPr>
            <a:r>
              <a:rPr lang="pl-PL" sz="1754" dirty="0"/>
              <a:t>Tabela porównawcza (branża – narzędzie – przykład):</a:t>
            </a:r>
          </a:p>
          <a:p>
            <a:r>
              <a:rPr lang="pl-PL" sz="1754" dirty="0"/>
              <a:t>Energetyka: GRI + TCFD – ślad węglowy</a:t>
            </a:r>
          </a:p>
          <a:p>
            <a:r>
              <a:rPr lang="pl-PL" sz="1754" dirty="0"/>
              <a:t>Finanse: SASB + TCFD – zarządzanie ryzykiem klimatycznym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14" y="2249340"/>
            <a:ext cx="2731941" cy="2101495"/>
          </a:xfrm>
        </p:spPr>
        <p:txBody>
          <a:bodyPr anchor="b">
            <a:normAutofit/>
          </a:bodyPr>
          <a:lstStyle/>
          <a:p>
            <a:pPr algn="r"/>
            <a:r>
              <a:rPr lang="en-US" dirty="0">
                <a:solidFill>
                  <a:schemeClr val="accent1"/>
                </a:solidFill>
              </a:rPr>
              <a:t>Case study: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dirty="0">
                <a:solidFill>
                  <a:schemeClr val="accent1"/>
                </a:solidFill>
              </a:rPr>
              <a:t>Nestlé vs Orlen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EEEBDA3-BA51-D9AE-7415-029D86ED63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2091990"/>
              </p:ext>
            </p:extLst>
          </p:nvPr>
        </p:nvGraphicFramePr>
        <p:xfrm>
          <a:off x="4301501" y="1430866"/>
          <a:ext cx="5846500" cy="4782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293" y="1287410"/>
            <a:ext cx="2807448" cy="2970676"/>
          </a:xfrm>
        </p:spPr>
        <p:txBody>
          <a:bodyPr anchor="b">
            <a:normAutofit/>
          </a:bodyPr>
          <a:lstStyle/>
          <a:p>
            <a:pPr algn="r"/>
            <a:r>
              <a:rPr lang="pl-PL" dirty="0">
                <a:solidFill>
                  <a:schemeClr val="accent1"/>
                </a:solidFill>
              </a:rPr>
              <a:t>Znaczenie wielkości organizacji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8372" y="1342329"/>
            <a:ext cx="5748732" cy="4863623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400" dirty="0"/>
              <a:t>MŚP – mogą korzystać z uproszczonych narzędzi (np. Carbon Trust, lokalne raporty środowiskowe).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400" dirty="0"/>
              <a:t>Korporacje – obowiązek wdrażania kompleksowych standardów (GRI, SASB, TCFD).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400" dirty="0"/>
              <a:t>Dostosowanie zakresu raportowania do dostępnych zasobów jest kluczowe.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293" y="1287410"/>
            <a:ext cx="2807448" cy="2970676"/>
          </a:xfrm>
        </p:spPr>
        <p:txBody>
          <a:bodyPr anchor="b">
            <a:normAutofit/>
          </a:bodyPr>
          <a:lstStyle/>
          <a:p>
            <a:pPr algn="r"/>
            <a:r>
              <a:rPr lang="pl-PL" dirty="0">
                <a:solidFill>
                  <a:schemeClr val="accent1"/>
                </a:solidFill>
              </a:rPr>
              <a:t>Wymogi prawne – CSRD i inne regulacje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8372" y="1342329"/>
            <a:ext cx="5748732" cy="4863623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400" dirty="0"/>
              <a:t>Dyrektywa CSRD (UE) – obowiązkowe raportowanie ESG dla dużych firm od 2024 r.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400" dirty="0"/>
              <a:t>SFDR – wymogi dla instytucji finansowych dot. ujawniania zrównoważonych inwestycji.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400" dirty="0"/>
              <a:t>Firmy muszą reagować na rosnącą presję regulacyjną.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14" y="2249340"/>
            <a:ext cx="2731941" cy="2101495"/>
          </a:xfrm>
        </p:spPr>
        <p:txBody>
          <a:bodyPr anchor="b">
            <a:normAutofit/>
          </a:bodyPr>
          <a:lstStyle/>
          <a:p>
            <a:pPr algn="r"/>
            <a:r>
              <a:rPr lang="pl-PL" dirty="0">
                <a:solidFill>
                  <a:schemeClr val="accent1"/>
                </a:solidFill>
              </a:rPr>
              <a:t>Analiza przypadku – Volkswagen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B1CE1CD-8153-1C6C-6FD8-38621A8B5C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5532015"/>
              </p:ext>
            </p:extLst>
          </p:nvPr>
        </p:nvGraphicFramePr>
        <p:xfrm>
          <a:off x="4301501" y="1430866"/>
          <a:ext cx="5846500" cy="4782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711" y="1287410"/>
            <a:ext cx="3709599" cy="2970676"/>
          </a:xfrm>
        </p:spPr>
        <p:txBody>
          <a:bodyPr anchor="b">
            <a:normAutofit/>
          </a:bodyPr>
          <a:lstStyle/>
          <a:p>
            <a:pPr algn="r"/>
            <a:r>
              <a:rPr lang="pl-PL" dirty="0">
                <a:solidFill>
                  <a:schemeClr val="accent1"/>
                </a:solidFill>
              </a:rPr>
              <a:t>Ćwiczenie grupowe </a:t>
            </a:r>
            <a:br>
              <a:rPr lang="pl-PL" dirty="0">
                <a:solidFill>
                  <a:schemeClr val="accent1"/>
                </a:solidFill>
              </a:rPr>
            </a:br>
            <a:r>
              <a:rPr lang="pl-PL" dirty="0">
                <a:solidFill>
                  <a:schemeClr val="accent1"/>
                </a:solidFill>
              </a:rPr>
              <a:t>– wybór narzędzi ESG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2965" y="1342329"/>
            <a:ext cx="4264138" cy="4863623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400" dirty="0"/>
              <a:t>Zadanie: wybierz branżę (np. </a:t>
            </a:r>
            <a:r>
              <a:rPr lang="pl-PL" sz="2400" dirty="0" err="1"/>
              <a:t>automotive</a:t>
            </a:r>
            <a:r>
              <a:rPr lang="pl-PL" sz="2400" dirty="0"/>
              <a:t>, farmacja, moda) i zdecyduj, które narzędzia raportowania będą najtrafniejsze (GRI, SASB, TCFD).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400" dirty="0"/>
              <a:t>Uzasadnij wybór i wskaż możliwe wskaźniki, które firma mogłaby raportować.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181</TotalTime>
  <Words>480</Words>
  <Application>Microsoft Office PowerPoint</Application>
  <PresentationFormat>Niestandardowy</PresentationFormat>
  <Paragraphs>49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5" baseType="lpstr">
      <vt:lpstr>Arial</vt:lpstr>
      <vt:lpstr>Calibri</vt:lpstr>
      <vt:lpstr>Open Sans</vt:lpstr>
      <vt:lpstr>Motyw pakietu Office</vt:lpstr>
      <vt:lpstr>Tytuł prezentacji: Dobór narzędzi raportowania ESG do specyfiki organizacji  Opracował: Przemysław Żukiewicz na podstawie scenariusza Marty Mędrak</vt:lpstr>
      <vt:lpstr>Dobór narzędzi raportowania ESG do specyfiki organizacji</vt:lpstr>
      <vt:lpstr>Standardy ESG – przegląd kluczowych narzędzi</vt:lpstr>
      <vt:lpstr>Kiedy stosować konkretne narzędzia?</vt:lpstr>
      <vt:lpstr>Case study: Nestlé vs Orlen</vt:lpstr>
      <vt:lpstr>Znaczenie wielkości organizacji</vt:lpstr>
      <vt:lpstr>Wymogi prawne – CSRD i inne regulacje</vt:lpstr>
      <vt:lpstr>Analiza przypadku – Volkswagen</vt:lpstr>
      <vt:lpstr>Ćwiczenie grupowe  – wybór narzędzi ESG</vt:lpstr>
      <vt:lpstr>Podsumowanie: Co wpływa na wybór narzędzia?</vt:lpstr>
      <vt:lpstr>Zadanie domowe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2025-07-07T05:02:31Z</dcterms:modified>
</cp:coreProperties>
</file>